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9" r:id="rId7"/>
    <p:sldId id="280" r:id="rId8"/>
    <p:sldId id="284" r:id="rId9"/>
    <p:sldId id="285" r:id="rId10"/>
    <p:sldId id="261" r:id="rId11"/>
    <p:sldId id="262" r:id="rId12"/>
    <p:sldId id="286" r:id="rId13"/>
    <p:sldId id="287" r:id="rId14"/>
    <p:sldId id="265" r:id="rId15"/>
    <p:sldId id="283" r:id="rId16"/>
    <p:sldId id="266" r:id="rId17"/>
    <p:sldId id="288" r:id="rId18"/>
    <p:sldId id="268" r:id="rId19"/>
    <p:sldId id="270" r:id="rId20"/>
    <p:sldId id="263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8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9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2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386" y="441999"/>
            <a:ext cx="101052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ИМЕНИ АЛЬ-ФАРАБИ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ЮРИДИЧЕСКИЙ ФАКУЛЬТЕТ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КАФЕДРА ТАМОЖЕННОГО, ФИНАНСОВОГО И ЭКОЛОГИЧЕСКОГО 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239" y="5063540"/>
            <a:ext cx="730609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Преподаватель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доктор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старший преподаватель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Ережепкызы Роза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669" y="2523005"/>
            <a:ext cx="910481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 Земельное право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Лекция №1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Обсуждение правового режима земель особо  охраняемых природных территорий, земли оздоровительного, рекреационного и историко-культурного назначения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8215F5-BABB-4C8D-90C0-15C563630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91964" l="9804" r="89916">
                        <a14:foregroundMark x1="45098" y1="10714" x2="45098" y2="10714"/>
                        <a14:foregroundMark x1="45098" y1="10714" x2="45098" y2="10714"/>
                        <a14:foregroundMark x1="10084" y1="46429" x2="10084" y2="46429"/>
                        <a14:foregroundMark x1="51261" y1="89881" x2="51261" y2="89881"/>
                        <a14:foregroundMark x1="48739" y1="91964" x2="48739" y2="91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28" y="132038"/>
            <a:ext cx="2081171" cy="1958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14EF3F-AB6E-422F-A5B0-7E3010A6B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3" y="218025"/>
            <a:ext cx="1396546" cy="15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B28942-49F9-4544-BC1F-34F4BA8C21F4}"/>
              </a:ext>
            </a:extLst>
          </p:cNvPr>
          <p:cNvSpPr/>
          <p:nvPr/>
        </p:nvSpPr>
        <p:spPr>
          <a:xfrm>
            <a:off x="976996" y="6259587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DC5E20-0090-4F57-9488-C240688F9E25}"/>
              </a:ext>
            </a:extLst>
          </p:cNvPr>
          <p:cNvSpPr/>
          <p:nvPr/>
        </p:nvSpPr>
        <p:spPr>
          <a:xfrm>
            <a:off x="2701931" y="1724297"/>
            <a:ext cx="8195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музеи, лектории, экспозиции, демонстрационные участки и другие необходимые объекты.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70BB9B-C9C2-4F8D-9EED-873AB02CC3AD}"/>
              </a:ext>
            </a:extLst>
          </p:cNvPr>
          <p:cNvSpPr/>
          <p:nvPr/>
        </p:nvSpPr>
        <p:spPr>
          <a:xfrm>
            <a:off x="3461656" y="3605350"/>
            <a:ext cx="8399418" cy="224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специальные участки, которые оборудуются туристскими тропами, смотровыми площадками, бивачными полянами, стоянками для транспорта, кемпингами, палаточными лагерями, гостиницами, мотелями, туристскими базами, объектами общественного питания, торговли и другого культурно-бытового назначения.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483BEA-14AF-4715-8807-70DE225CB527}"/>
              </a:ext>
            </a:extLst>
          </p:cNvPr>
          <p:cNvSpPr/>
          <p:nvPr/>
        </p:nvSpPr>
        <p:spPr>
          <a:xfrm>
            <a:off x="724095" y="598413"/>
            <a:ext cx="8089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охранных зон особо охраняемых природных территорий</a:t>
            </a:r>
            <a:r>
              <a:rPr lang="ru-RU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dirty="0"/>
          </a:p>
        </p:txBody>
      </p:sp>
      <p:pic>
        <p:nvPicPr>
          <p:cNvPr id="19458" name="Picture 2" descr="палатка, кемпинг PNG изобра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804" y="3840797"/>
            <a:ext cx="1581785" cy="851731"/>
          </a:xfrm>
          <a:prstGeom prst="rect">
            <a:avLst/>
          </a:prstGeom>
          <a:noFill/>
        </p:spPr>
      </p:pic>
      <p:pic>
        <p:nvPicPr>
          <p:cNvPr id="19462" name="Picture 6" descr="https://cdn3.iconfinder.com/data/icons/museum-2-solid-1/128/museum_guide_museum_cicerone_museum_teacher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6" y="1683252"/>
            <a:ext cx="1007697" cy="100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35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247" y="155614"/>
            <a:ext cx="94461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x-none" dirty="0"/>
          </a:p>
          <a:p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охранных зон особо охраняемых природных территорий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1A4570-12C4-4F1F-BDE0-A8187353E26A}"/>
              </a:ext>
            </a:extLst>
          </p:cNvPr>
          <p:cNvSpPr/>
          <p:nvPr/>
        </p:nvSpPr>
        <p:spPr>
          <a:xfrm>
            <a:off x="2359304" y="1353197"/>
            <a:ext cx="93450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Отнесение земель к категории особо охраняемых природных территорий осуществляется в соответствии с законодательством Республики Казахстан в области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особо охраняемых природных территорий.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B28942-49F9-4544-BC1F-34F4BA8C21F4}"/>
              </a:ext>
            </a:extLst>
          </p:cNvPr>
          <p:cNvSpPr/>
          <p:nvPr/>
        </p:nvSpPr>
        <p:spPr>
          <a:xfrm>
            <a:off x="1026410" y="6115691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90447-C9BD-414F-9397-824FA7909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1" y="1109333"/>
            <a:ext cx="1955093" cy="14677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F7A13-91CF-4541-98BF-59673AFE7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1" y="2787122"/>
            <a:ext cx="1305075" cy="130507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DAFFB4-E8E6-4882-848F-507C28E33EC9}"/>
              </a:ext>
            </a:extLst>
          </p:cNvPr>
          <p:cNvSpPr/>
          <p:nvPr/>
        </p:nvSpPr>
        <p:spPr>
          <a:xfrm>
            <a:off x="2359304" y="2989713"/>
            <a:ext cx="8354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обеспечения особой охраны и защиты от неблагоприятного внешнего воздействия вокруг особо охраняемых природных территорий, в том числе на землях собственников и землепользователей, находящихся в их границах, устанавливаются охранные зоны.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1A4570-12C4-4F1F-BDE0-A8187353E26A}"/>
              </a:ext>
            </a:extLst>
          </p:cNvPr>
          <p:cNvSpPr/>
          <p:nvPr/>
        </p:nvSpPr>
        <p:spPr>
          <a:xfrm>
            <a:off x="2511704" y="5042263"/>
            <a:ext cx="9345016" cy="170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Принудительное отчуждение земельного участка для государственных нужд производится в соответствии с условиями и порядком, которые установлены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настоящим Кодексом и Законом Республики Казахстан «О государственном имуществе».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4" name="Picture 2" descr="справедливости, закон PNG изображ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" y="4780688"/>
            <a:ext cx="1463040" cy="146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247" y="155614"/>
            <a:ext cx="94461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x-none" dirty="0"/>
          </a:p>
          <a:p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охранных зон особо охраняемых природных территорий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1A4570-12C4-4F1F-BDE0-A8187353E26A}"/>
              </a:ext>
            </a:extLst>
          </p:cNvPr>
          <p:cNvSpPr/>
          <p:nvPr/>
        </p:nvSpPr>
        <p:spPr>
          <a:xfrm>
            <a:off x="2359303" y="1353197"/>
            <a:ext cx="93580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Размеры, границы, виды режима и порядок природопользования на территории охранных зон особо охраняемых земель устанавливаются решениями местных исполнительных органов областей, городов республиканского значения, столицы в порядке, установленном настоящим Кодексом и Законом Республики Казахстан «Об особо охраняемых природных территориях».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B28942-49F9-4544-BC1F-34F4BA8C21F4}"/>
              </a:ext>
            </a:extLst>
          </p:cNvPr>
          <p:cNvSpPr/>
          <p:nvPr/>
        </p:nvSpPr>
        <p:spPr>
          <a:xfrm>
            <a:off x="1026410" y="6115691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F7A13-91CF-4541-98BF-59673AFE7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3766836"/>
            <a:ext cx="1305075" cy="130507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DAFFB4-E8E6-4882-848F-507C28E33EC9}"/>
              </a:ext>
            </a:extLst>
          </p:cNvPr>
          <p:cNvSpPr/>
          <p:nvPr/>
        </p:nvSpPr>
        <p:spPr>
          <a:xfrm>
            <a:off x="2359304" y="3905794"/>
            <a:ext cx="8354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этом ширина охранной зоны, которая устанавливается по границам земельных участков собственников и землепользователей или по естественным географическим рубежам и обозначается на местности специальными знаками, должна быть не менее двух километров.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lh3.googleusercontent.com/vxwXv-yxaeXYA2i7Ie-Tfd45cEppVg1QOtUUn6qBbMCdp0Gb4BDqseD82MscEm7Ci9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06" y="1475967"/>
            <a:ext cx="1632857" cy="1632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71" y="1640407"/>
            <a:ext cx="6096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Земли оздоровительного назначения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565271" y="2320705"/>
            <a:ext cx="660214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землям оздоровительного назначения относятся курорты, обладающие природными лечебными факторами, а также земельные участки, благоприятные для организации профилактики и лечения.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2654441" y="5966556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2050" name="Picture 2" descr="https://avatars.mds.yandex.net/i?id=3ce1e039ebe9db219638069be3e17242fda4d8fa-856128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221" y="4207193"/>
            <a:ext cx="2022055" cy="1827847"/>
          </a:xfrm>
          <a:prstGeom prst="rect">
            <a:avLst/>
          </a:prstGeom>
          <a:noFill/>
        </p:spPr>
      </p:pic>
      <p:pic>
        <p:nvPicPr>
          <p:cNvPr id="2052" name="Picture 4" descr="https://avatars.mds.yandex.net/i?id=681022745e3cefee4d922f3c3dd7c65fe2bc5c7c-1009631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6055" y="4369389"/>
            <a:ext cx="4572000" cy="1543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7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044" y="245297"/>
            <a:ext cx="740536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Земли оздоровительного назначения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6517BB-BED4-4DBD-932A-600019B1734B}"/>
              </a:ext>
            </a:extLst>
          </p:cNvPr>
          <p:cNvSpPr/>
          <p:nvPr/>
        </p:nvSpPr>
        <p:spPr>
          <a:xfrm>
            <a:off x="2303597" y="2060776"/>
            <a:ext cx="969062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целях сохранения благоприятных санитарных и экологических условий для организации профилактики и лечения заболевания человека на землях территорий оздоровительного назначения устанавливаются санитарно- защитные зоны в соответствии с законодательством Республики Казахстан.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608846-BB15-4FB9-B5E2-725C320454D4}"/>
              </a:ext>
            </a:extLst>
          </p:cNvPr>
          <p:cNvSpPr/>
          <p:nvPr/>
        </p:nvSpPr>
        <p:spPr>
          <a:xfrm>
            <a:off x="2342786" y="3933196"/>
            <a:ext cx="8526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2F3137"/>
                </a:solidFill>
                <a:latin typeface="Arial" panose="020B0604020202020204" pitchFamily="34" charset="0"/>
                <a:ea typeface="Arial Unicode MS" panose="020B0604020202020204" charset="-128"/>
                <a:cs typeface="Arial" panose="020B0604020202020204" pitchFamily="34" charset="0"/>
              </a:rPr>
              <a:t>Границы и режимы использования охранных, санитарно-защитных и иных защитных зон земель оздоровительного назначения определяются местными представительными и исполнительными органами.</a:t>
            </a:r>
            <a:endParaRPr lang="x-none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charset="-128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7DCDD2-5DBB-46A1-990C-CA98991E49F5}"/>
              </a:ext>
            </a:extLst>
          </p:cNvPr>
          <p:cNvSpPr/>
          <p:nvPr/>
        </p:nvSpPr>
        <p:spPr>
          <a:xfrm>
            <a:off x="933539" y="6483824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3597" y="5172891"/>
            <a:ext cx="79205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 земельных участков в границах второго и третьего пояса санитарно-защитных зон осуществляется с соблюдением установленного режима охраны этих зон.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70EA45-FB7C-4435-AB2B-5CC5A55B2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301">
            <a:off x="762945" y="5267739"/>
            <a:ext cx="872035" cy="872035"/>
          </a:xfrm>
          <a:prstGeom prst="rect">
            <a:avLst/>
          </a:prstGeom>
        </p:spPr>
      </p:pic>
      <p:pic>
        <p:nvPicPr>
          <p:cNvPr id="16388" name="Picture 4" descr="https://avatars.mds.yandex.net/i?id=ed90a1bc5bc55f41e778eef47062be28f34f515e-771643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466" y="1934255"/>
            <a:ext cx="1163774" cy="1160149"/>
          </a:xfrm>
          <a:prstGeom prst="rect">
            <a:avLst/>
          </a:prstGeom>
          <a:noFill/>
        </p:spPr>
      </p:pic>
      <p:sp>
        <p:nvSpPr>
          <p:cNvPr id="16390" name="AutoShape 6" descr="blob:https://web.whatsapp.com/bc745c2f-3a04-4357-b2c2-e4ebc18619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avatars.mds.yandex.net/i?id=8aa39ddbb732210fe39386890d9995f0617da231-10608704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20" y="3685585"/>
            <a:ext cx="1852929" cy="1069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5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71" y="404949"/>
            <a:ext cx="609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Земли оздоровительного назначения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565271" y="1110343"/>
            <a:ext cx="958456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в пределах санитарно-защитных зон у собственников земельных участков и землепользователей не изымаются, за исключением случаев, если в соответствии с установленным санитарным режимом предусматривается полное изъятие этих земельных участков из хозяйственного оборота (первый пояс санитарно-защитной зоны). При этом указанные участки принудительно отчуждаются для государственных нужд в случаях и порядке, которые предусмотрены настоящим Кодексом и Законом Республики Казахстан «О государственном имуществе».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2654441" y="5966556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</p:spTree>
    <p:extLst>
      <p:ext uri="{BB962C8B-B14F-4D97-AF65-F5344CB8AC3E}">
        <p14:creationId xmlns:p14="http://schemas.microsoft.com/office/powerpoint/2010/main" val="13157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056" y="389816"/>
            <a:ext cx="935431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рекреационного назначения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9903" y="1245123"/>
            <a:ext cx="9201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Землями рекреационного назначения признаются земли, предназначенные и используемые для организованного массового отдыха и туризма населения.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282" y="2589343"/>
            <a:ext cx="10833651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состав земель рекреационного назначения могут входить земельные участки, на которых находятся дома отдыха, пансионаты, кемпинги, объекты физической культуры и спорта, туристские базы, стационарные и палаточные туристско-оздоровительные лагеря, дома рыболова и охотника, лесопарки, туристские тропы, трассы, детские и спортивные лагеря, другие аналогичные объекты. К землям рекреационного назначения относятся также земли пригородных зеленых зон.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91F8C5-4DD6-4E4A-ADFB-03EEC0E3BBC2}"/>
              </a:ext>
            </a:extLst>
          </p:cNvPr>
          <p:cNvSpPr/>
          <p:nvPr/>
        </p:nvSpPr>
        <p:spPr>
          <a:xfrm>
            <a:off x="596256" y="6252740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5362" name="Picture 2" descr="Таиланд, путешествия PNG изобра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4" y="1097915"/>
            <a:ext cx="2103120" cy="1456006"/>
          </a:xfrm>
          <a:prstGeom prst="rect">
            <a:avLst/>
          </a:prstGeom>
          <a:noFill/>
        </p:spPr>
      </p:pic>
      <p:pic>
        <p:nvPicPr>
          <p:cNvPr id="15364" name="Picture 4" descr="https://avatars.mds.yandex.net/i?id=c48d652309cf0968feba3092f6e0fd74f840f432-1091427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231" y="4766762"/>
            <a:ext cx="1921420" cy="1921421"/>
          </a:xfrm>
          <a:prstGeom prst="rect">
            <a:avLst/>
          </a:prstGeom>
          <a:noFill/>
        </p:spPr>
      </p:pic>
      <p:pic>
        <p:nvPicPr>
          <p:cNvPr id="15366" name="Picture 6" descr="https://avatars.mds.yandex.net/i?id=2a0000017a12ca26ea4c66a9f1ced78753cb-457548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1815" y="4981031"/>
            <a:ext cx="2875008" cy="1599223"/>
          </a:xfrm>
          <a:prstGeom prst="rect">
            <a:avLst/>
          </a:prstGeom>
          <a:noFill/>
        </p:spPr>
      </p:pic>
      <p:pic>
        <p:nvPicPr>
          <p:cNvPr id="15368" name="Picture 8" descr="https://avatars.mds.yandex.net/i?id=ebff23a948fb3363ef73ac6ce1af050a7c6b6f2a-10879920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723" y="4894216"/>
            <a:ext cx="1790792" cy="1790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056" y="389816"/>
            <a:ext cx="935431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рекреационного назначения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9903" y="1245123"/>
            <a:ext cx="920126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туристских троп и трасс, установленных по соглашению с собственниками земельных участков и землепользователями, может осуществляться на основе сервитутов. 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282" y="3108959"/>
            <a:ext cx="10833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землях рекреационного назначения запрещается деятельность, не соответствующая их целевому назначению.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4B30C3-B703-47D5-962C-A0A610E25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40" y="4783226"/>
            <a:ext cx="1830506" cy="18305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93A2A8-FB52-4753-BDD9-E3218E94D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5" y="1099839"/>
            <a:ext cx="2125642" cy="118799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91F8C5-4DD6-4E4A-ADFB-03EEC0E3BBC2}"/>
              </a:ext>
            </a:extLst>
          </p:cNvPr>
          <p:cNvSpPr/>
          <p:nvPr/>
        </p:nvSpPr>
        <p:spPr>
          <a:xfrm>
            <a:off x="596256" y="6252740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49" y="4807966"/>
            <a:ext cx="3109691" cy="17492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F36B1C-795E-4CF8-AA50-4EE900B80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3" y="4885648"/>
            <a:ext cx="2469198" cy="15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71" y="404949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историко-культурного назначения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565271" y="1567543"/>
            <a:ext cx="95715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Землями историко-культурного назначения признаются земельные участки, занятые объектами историко-культурного наследия, в том числе памятниками истории и культуры.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освоении территорий до отвода земельных участков должны производиться исследовательские работы по выявлению объектов историко-культурного наследия.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922914" y="6500713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4338" name="Picture 2" descr="https://avatars.mds.yandex.net/i?id=e3304297c1e8abb26919b12f743e5ba2c9a23272-643100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58" y="3809999"/>
            <a:ext cx="432435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9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1364071" y="354307"/>
            <a:ext cx="1006469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историко-культурного назначения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5269" y="2887252"/>
            <a:ext cx="814689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целях обеспечения охраны памятников истории и культуры устанавливаются охранные зоны, зоны регулирования застройки и зоны охраняемого природного ландшафта на землях историко-культурного назначения в порядке, определяемом законодательством Республики Казахстан.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68037" y="1163956"/>
            <a:ext cx="814689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участки, отнесенные к землям историко-культурного назначения, у собственников земельных участков и землепользователей не изымаются, за исключением случаев, установленных законодательством Республики Казахстан.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44E5EB-B9DC-40DF-85E0-2D1B8308FFEC}"/>
              </a:ext>
            </a:extLst>
          </p:cNvPr>
          <p:cNvSpPr/>
          <p:nvPr/>
        </p:nvSpPr>
        <p:spPr>
          <a:xfrm>
            <a:off x="2648069" y="4963886"/>
            <a:ext cx="81440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2F31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определения указанных зон и режим использования земель в них определяются уполномоченным органом по охране и использованию объектов </a:t>
            </a:r>
            <a:r>
              <a:rPr lang="ru-RU" dirty="0" err="1">
                <a:solidFill>
                  <a:srgbClr val="2F31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историко</a:t>
            </a:r>
            <a:r>
              <a:rPr lang="ru-RU" dirty="0">
                <a:solidFill>
                  <a:srgbClr val="2F31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культурного наследия.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1364071" y="6352979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62D79E-14F9-4FDF-9079-DBD371FF2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63" y="4756542"/>
            <a:ext cx="1298023" cy="13752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E72C14-D0B3-4557-850E-446036A96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1105317"/>
            <a:ext cx="1726368" cy="15853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70EA45-FB7C-4435-AB2B-5CC5A55B2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301">
            <a:off x="1207082" y="3308310"/>
            <a:ext cx="872035" cy="8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3105" y="3724562"/>
            <a:ext cx="91871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Правовой режим земель особо  охраняемых природных территорий, земли оздоровительного, рекреационного и историко-культурного назначения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104" y="1587047"/>
            <a:ext cx="6189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Государственно-правовой </a:t>
            </a: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режим земель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3" y="2615778"/>
            <a:ext cx="6297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пределах охранных зон, зон регулирования застройки и зон охраняемого природного ландшафта уполномоченным органом по охране и использованию объектов историко-культурного наследия могут быть применены меры административного воздействия на основаниях и в порядке, предусмотренных законодательством Республики Казахстан об административных правонарушениях.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85342" y="1581812"/>
            <a:ext cx="624753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историко-культурного назначения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8C3A9D-94FB-46C0-B681-D6BCBA97991D}"/>
              </a:ext>
            </a:extLst>
          </p:cNvPr>
          <p:cNvSpPr/>
          <p:nvPr/>
        </p:nvSpPr>
        <p:spPr>
          <a:xfrm>
            <a:off x="4706454" y="5364443"/>
            <a:ext cx="9524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</p:spTree>
    <p:extLst>
      <p:ext uri="{BB962C8B-B14F-4D97-AF65-F5344CB8AC3E}">
        <p14:creationId xmlns:p14="http://schemas.microsoft.com/office/powerpoint/2010/main" val="8101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02" y="1579547"/>
            <a:ext cx="367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60BC8-9DF9-CEE3-6EF4-6B1919858F8C}"/>
              </a:ext>
            </a:extLst>
          </p:cNvPr>
          <p:cNvSpPr txBox="1"/>
          <p:nvPr/>
        </p:nvSpPr>
        <p:spPr>
          <a:xfrm>
            <a:off x="320201" y="2097957"/>
            <a:ext cx="78571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150000"/>
              </a:lnSpc>
              <a:buFontTx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Особо охраняемые природные территории могут использоваться для научных, культурно-просветительных, учебных, туристских и рекреационных целей.</a:t>
            </a:r>
          </a:p>
          <a:p>
            <a:pPr marL="266700" indent="-266700" fontAlgn="base">
              <a:lnSpc>
                <a:spcPct val="150000"/>
              </a:lnSpc>
              <a:buFontTx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в пределах санитарно-защитных зон у собственников земельных участков и землепользователей не изымаются.</a:t>
            </a:r>
          </a:p>
          <a:p>
            <a:pPr marL="266700" indent="-266700" fontAlgn="base">
              <a:lnSpc>
                <a:spcPct val="150000"/>
              </a:lnSpc>
              <a:buFontTx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освоении территорий до отвода земельных участков должны производиться исследовательские работы по выявлению объектов историко-культурного наследия. </a:t>
            </a:r>
          </a:p>
          <a:p>
            <a:pPr marL="266700" indent="-266700" fontAlgn="base">
              <a:lnSpc>
                <a:spcPct val="150000"/>
              </a:lnSpc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b="0" i="0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2" y="230868"/>
            <a:ext cx="720492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СПИСОК ИСПОЛЬЗОВАННЫХ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ИСТОЧНИКОВ</a:t>
            </a:r>
            <a:endParaRPr lang="en-US" altLang="ko-KR" sz="7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842" y="920925"/>
            <a:ext cx="107053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Республика Казахстан. Конституция принята на республиканском референдуме 30 августа 1995 г. // Ведомости Парламента Республики Казахстан, 1996 г., N 4, ст. 217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Об особо охраняемых природных территориях. Закон Республики Казахстан от 7 июля 2006 года N 175.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Закон «О доступе к информации» // https://online.zakon.kz/Document/?doc_id=39415981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FE9F8-F9A8-1D23-AD27-F1E9E76218D4}"/>
              </a:ext>
            </a:extLst>
          </p:cNvPr>
          <p:cNvSpPr txBox="1"/>
          <p:nvPr/>
        </p:nvSpPr>
        <p:spPr>
          <a:xfrm>
            <a:off x="489842" y="3461657"/>
            <a:ext cx="1093580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Закон Республики Казахстан «О государственном имуществе»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Земельный кодекс Республики Казахстан. Кодекс Республики Казахстан от 20 июня 2003 года № 442.</a:t>
            </a:r>
          </a:p>
        </p:txBody>
      </p:sp>
    </p:spTree>
    <p:extLst>
      <p:ext uri="{BB962C8B-B14F-4D97-AF65-F5344CB8AC3E}">
        <p14:creationId xmlns:p14="http://schemas.microsoft.com/office/powerpoint/2010/main" val="943586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3" y="281870"/>
            <a:ext cx="7073309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СПИСОК ИСПОЛЬЗОВАННЫХ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ИСТОЧНИКОВ</a:t>
            </a:r>
            <a:endParaRPr lang="en-US" altLang="ko-KR" sz="7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843" y="903796"/>
            <a:ext cx="10880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Литература: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О.И. Земельное право: Учеб. М.: Юрист, 2000. С. 40. 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Понятие «правовой режим» и его значение в земельном праве // Правовые проблемы недвижимости. 2005. № 1. Страница 31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357188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	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Балезин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В.П. Правовой режим земель в сельских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поселениях.-М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., 1972.- С.27.</a:t>
            </a:r>
          </a:p>
          <a:p>
            <a:pPr>
              <a:lnSpc>
                <a:spcPct val="150000"/>
              </a:lnSpc>
              <a:tabLst>
                <a:tab pos="269875" algn="l"/>
              </a:tabLst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О.И.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Правовой режим земель // Право. 2007. № 1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C94E01-B6A3-B261-96F5-490A904D7109}"/>
              </a:ext>
            </a:extLst>
          </p:cNvPr>
          <p:cNvSpPr/>
          <p:nvPr/>
        </p:nvSpPr>
        <p:spPr>
          <a:xfrm>
            <a:off x="628336" y="4011989"/>
            <a:ext cx="2943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F8ACD-F8E8-3E67-E3DA-2239111DB214}"/>
              </a:ext>
            </a:extLst>
          </p:cNvPr>
          <p:cNvSpPr txBox="1"/>
          <p:nvPr/>
        </p:nvSpPr>
        <p:spPr>
          <a:xfrm>
            <a:off x="354016" y="4585062"/>
            <a:ext cx="11589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https://www.freepng.ru/download/nature.html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https://bulletin-law.kaznu.kz/index.php/journal/article/download/113/112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070" y="16138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070" y="2165136"/>
            <a:ext cx="63249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 Земли особо охраняемых территорий.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Земли оздоровительного назначения.</a:t>
            </a:r>
          </a:p>
          <a:p>
            <a:pPr marL="269875" indent="-269875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Земли рекреационного назначения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9875" indent="-269875"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4. Земли историко-культурного назначения.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0232" y="208167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ЛЕКЦИИ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0232" y="2698015"/>
            <a:ext cx="609600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Раскрыть основную цель, понятие и Правовой режим земель особо  охраняемых природных территорий, земли оздоровительного, рекреационного и историко-культурного назначения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0855" y="960377"/>
            <a:ext cx="1145222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землям особо охраняемых природных территорий относятся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90855" y="417613"/>
            <a:ext cx="989820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особо охраняемых территорий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86D106-5B8D-46B1-9B52-4BF5096FABEB}"/>
              </a:ext>
            </a:extLst>
          </p:cNvPr>
          <p:cNvSpPr/>
          <p:nvPr/>
        </p:nvSpPr>
        <p:spPr>
          <a:xfrm>
            <a:off x="5691469" y="6379436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68C205-E9E0-4061-B749-9FF9ACFE0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6170">
            <a:off x="4555779" y="1543689"/>
            <a:ext cx="390474" cy="71908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58B60E8-9786-441E-A3E6-F0536D3D4BD7}"/>
              </a:ext>
            </a:extLst>
          </p:cNvPr>
          <p:cNvSpPr/>
          <p:nvPr/>
        </p:nvSpPr>
        <p:spPr>
          <a:xfrm>
            <a:off x="565650" y="2323835"/>
            <a:ext cx="4805916" cy="1111102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Земли государственных природных заповедников, государственных зоологических парков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DB31089-7860-4879-A830-2D709E0C221D}"/>
              </a:ext>
            </a:extLst>
          </p:cNvPr>
          <p:cNvSpPr/>
          <p:nvPr/>
        </p:nvSpPr>
        <p:spPr>
          <a:xfrm>
            <a:off x="6666148" y="2311224"/>
            <a:ext cx="4433777" cy="1111102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Земли государственных национальных природных парков, государственных ботанических садов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D26900-4535-4D36-930A-E837D88ED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9192">
            <a:off x="7126652" y="1493095"/>
            <a:ext cx="390474" cy="71908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7CAD549-C375-4F7A-8A7C-1850BAEAC94B}"/>
              </a:ext>
            </a:extLst>
          </p:cNvPr>
          <p:cNvSpPr/>
          <p:nvPr/>
        </p:nvSpPr>
        <p:spPr>
          <a:xfrm>
            <a:off x="634042" y="4437804"/>
            <a:ext cx="4499661" cy="1841236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Земли государственных природных резерватов, государственных дендрологических парков 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01D8587-9B03-4BC8-87C7-DC959277BC8A}"/>
              </a:ext>
            </a:extLst>
          </p:cNvPr>
          <p:cNvSpPr/>
          <p:nvPr/>
        </p:nvSpPr>
        <p:spPr>
          <a:xfrm>
            <a:off x="7158445" y="4467497"/>
            <a:ext cx="4451259" cy="1811543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Земли государственных региональных природных парков, государственных памятников природы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96FDF7D-5694-4C9D-B691-6AA46AB3B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6170">
            <a:off x="5554535" y="4154784"/>
            <a:ext cx="304721" cy="5611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299E44-A4CE-48EF-944D-9FC3E77A4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8856">
            <a:off x="6428163" y="4119750"/>
            <a:ext cx="320394" cy="59002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69B0A21-D70E-4648-B19F-A27B92CB43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28" y="1483788"/>
            <a:ext cx="864916" cy="827436"/>
          </a:xfrm>
          <a:prstGeom prst="rect">
            <a:avLst/>
          </a:prstGeom>
        </p:spPr>
      </p:pic>
      <p:sp>
        <p:nvSpPr>
          <p:cNvPr id="22530" name="AutoShape 2" descr="blob:https://web.whatsapp.com/f39ce154-2e8d-4b0c-85d0-6f442727dc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blob:https://web.whatsapp.com/f39ce154-2e8d-4b0c-85d0-6f442727dc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парк, парк развлечений PNG изображе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2340" y="4911317"/>
            <a:ext cx="1677460" cy="1032284"/>
          </a:xfrm>
          <a:prstGeom prst="rect">
            <a:avLst/>
          </a:prstGeom>
          <a:noFill/>
        </p:spPr>
      </p:pic>
      <p:pic>
        <p:nvPicPr>
          <p:cNvPr id="22536" name="Picture 8" descr="Всемирный день охраны природы, лес PNG изображен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1531" y="2246495"/>
            <a:ext cx="1307463" cy="1307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9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887" y="1070629"/>
            <a:ext cx="86565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государственных заповедных зон и государственных природных заказников выделяются в составе других категорий земель без их изъятия у собственников земельных участков и землепользователей и учитываются при ведении государственного земельного кадастра. Земли особо охраняемых природных территорий находятся в государственной собственности и не подлежат отчуждению.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291510" y="247826"/>
            <a:ext cx="989820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земли особо охраняемых территорий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86D106-5B8D-46B1-9B52-4BF5096FABEB}"/>
              </a:ext>
            </a:extLst>
          </p:cNvPr>
          <p:cNvSpPr/>
          <p:nvPr/>
        </p:nvSpPr>
        <p:spPr>
          <a:xfrm>
            <a:off x="556169" y="6266215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</p:spTree>
    <p:extLst>
      <p:ext uri="{BB962C8B-B14F-4D97-AF65-F5344CB8AC3E}">
        <p14:creationId xmlns:p14="http://schemas.microsoft.com/office/powerpoint/2010/main" val="42653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сельское хозяйство, ресурсосберегающее сельское хозяйство PNG изобра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843" y="4101419"/>
            <a:ext cx="2476500" cy="24765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3902" y="1746165"/>
            <a:ext cx="1099690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Сельскохозяйственные угодья на землях особо охраняемых природных территорий, используемые для ведения сельскохозяйственного производства, могут быть предоставлены для указанных целей гражданам Республики Казахстан, проживающим в населенных пунктах, находящихся в границах особо охраняемых природных территорий, в порядке, установленном законодательством Республики Казахстан.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85342" y="300447"/>
            <a:ext cx="62550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особо охраняемых территорий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8C3A9D-94FB-46C0-B681-D6BCBA97991D}"/>
              </a:ext>
            </a:extLst>
          </p:cNvPr>
          <p:cNvSpPr/>
          <p:nvPr/>
        </p:nvSpPr>
        <p:spPr>
          <a:xfrm rot="5400000">
            <a:off x="1252576" y="6291741"/>
            <a:ext cx="9524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20482" name="Picture 2" descr="закон, Политика конфиденциальности PNG изображ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512" y="4977901"/>
            <a:ext cx="2476500" cy="114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29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902" y="1746165"/>
            <a:ext cx="10996909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Перевод земель особо охраняемых природных территорий не допускается, за исключением случаев перевода в земли запаса для строительства и функционирования объектов туризма, предусмотренных документами Системы государственного планирования Республики Казахстан, водохозяйственных сооружений, имеющих особое стратегическое значение, и только тех участков, на которых установлен режим ограниченной хозяйственной деятельности, а также для строительства объектов Государственной границы Республики Казахстан, их обустройства и содержания при отсутствии других вариантов возможного их размещения, при наличии положительного заключения государственной экологической экспертизы в порядке, установленном Правительством Республики Казахстан.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85342" y="300447"/>
            <a:ext cx="62550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особо охраняемых территорий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8C3A9D-94FB-46C0-B681-D6BCBA97991D}"/>
              </a:ext>
            </a:extLst>
          </p:cNvPr>
          <p:cNvSpPr/>
          <p:nvPr/>
        </p:nvSpPr>
        <p:spPr>
          <a:xfrm rot="5400000">
            <a:off x="1252576" y="6291741"/>
            <a:ext cx="9524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</p:spTree>
    <p:extLst>
      <p:ext uri="{BB962C8B-B14F-4D97-AF65-F5344CB8AC3E}">
        <p14:creationId xmlns:p14="http://schemas.microsoft.com/office/powerpoint/2010/main" val="28029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887" y="1070629"/>
            <a:ext cx="114522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Особо охраняемые природные территории могут использоваться для научных, культурно-просветительных, учебных, туристских и рекреационных, ограниченных хозяйственных целей в порядке и на условиях, предусмотренных законодательством Республики Казахстан. Особо охраняемые природные территории могут использоваться для научных, культурно-просветительных, учебных, туристских и рекреационных, ограниченных хозяйственных целей в порядке и на условиях, предусмотренных законодательством Республики Казахстан. Туристская и рекреационная деятельность на особо охраняемых природных территориях ограничивается с учетом режимов их охраны и регулируется в соответствии с законодательством Республики Казахстан.</a:t>
            </a: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291510" y="247826"/>
            <a:ext cx="989820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земли особо охраняемых территорий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86D106-5B8D-46B1-9B52-4BF5096FABEB}"/>
              </a:ext>
            </a:extLst>
          </p:cNvPr>
          <p:cNvSpPr/>
          <p:nvPr/>
        </p:nvSpPr>
        <p:spPr>
          <a:xfrm>
            <a:off x="556169" y="6266215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4098" name="Picture 2" descr="центр истории Юго Восточной Огайо, музей PNG изобра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969" y="4381499"/>
            <a:ext cx="2476500" cy="2476501"/>
          </a:xfrm>
          <a:prstGeom prst="rect">
            <a:avLst/>
          </a:prstGeom>
          <a:noFill/>
        </p:spPr>
      </p:pic>
      <p:pic>
        <p:nvPicPr>
          <p:cNvPr id="4100" name="Picture 4" descr="https://avatars.mds.yandex.net/i?id=ee92fdecf85a5d4439d61ea7b78a6a47-523612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4431" y="4361813"/>
            <a:ext cx="2496186" cy="2496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3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1487</Words>
  <Application>Microsoft Office PowerPoint</Application>
  <PresentationFormat>Широкоэкранный</PresentationFormat>
  <Paragraphs>114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INOT green cam</dc:creator>
  <cp:lastModifiedBy>Roza Yerezhepkyzy</cp:lastModifiedBy>
  <cp:revision>116</cp:revision>
  <dcterms:created xsi:type="dcterms:W3CDTF">2023-10-03T04:02:03Z</dcterms:created>
  <dcterms:modified xsi:type="dcterms:W3CDTF">2024-04-21T08:09:42Z</dcterms:modified>
</cp:coreProperties>
</file>